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45" r:id="rId3"/>
    <p:sldId id="412" r:id="rId4"/>
    <p:sldId id="413" r:id="rId5"/>
    <p:sldId id="414" r:id="rId6"/>
    <p:sldId id="415" r:id="rId7"/>
    <p:sldId id="418" r:id="rId8"/>
    <p:sldId id="419" r:id="rId9"/>
    <p:sldId id="420" r:id="rId10"/>
    <p:sldId id="416" r:id="rId11"/>
    <p:sldId id="346" r:id="rId12"/>
    <p:sldId id="425" r:id="rId13"/>
    <p:sldId id="426" r:id="rId14"/>
    <p:sldId id="347" r:id="rId15"/>
    <p:sldId id="348" r:id="rId16"/>
    <p:sldId id="349" r:id="rId17"/>
    <p:sldId id="350" r:id="rId18"/>
    <p:sldId id="421" r:id="rId19"/>
    <p:sldId id="422" r:id="rId20"/>
    <p:sldId id="423" r:id="rId21"/>
    <p:sldId id="386" r:id="rId22"/>
    <p:sldId id="2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0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EC955-32DF-479F-968D-FEA98775AE5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F5439-EE4F-485F-80FA-8869FBBB0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A73E6D-575E-416E-AAC2-8F2B4DAD3148}" type="slidenum">
              <a:rPr lang="en-CA" altLang="en-US" smtClean="0"/>
              <a:pPr>
                <a:spcBef>
                  <a:spcPct val="0"/>
                </a:spcBef>
              </a:pPr>
              <a:t>2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356180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DA402F-290D-462C-AA6F-5408C9282239}" type="slidenum">
              <a:rPr lang="en-CA" altLang="en-US" smtClean="0"/>
              <a:pPr>
                <a:spcBef>
                  <a:spcPct val="0"/>
                </a:spcBef>
              </a:pPr>
              <a:t>16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674011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C49717-DC68-41CB-8FE0-3411D5C102D9}" type="slidenum">
              <a:rPr lang="en-CA" altLang="en-US" smtClean="0"/>
              <a:pPr>
                <a:spcBef>
                  <a:spcPct val="0"/>
                </a:spcBef>
              </a:pPr>
              <a:t>17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497440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PUBLIC PROCUREMENT NEEDS TO SUPPORT BROAD POLICIES OF GOVERNMENT ; DEVELOPMENTAL TOOL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8DF0E2-C3E3-4AE8-BCB8-0A420DDB134B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7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PUBLIC PROCUREMENT NEEDS TO SUPPORT BROAD POLICIES OF GOVERNMENT ; DEVELOPMENTAL TOOL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8DF0E2-C3E3-4AE8-BCB8-0A420DDB134B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3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PUBLIC PROCUREMENT NEEDS TO SUPPORT BROAD POLICIES OF GOVERNMENT ; DEVELOPMENTAL TOOL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8DF0E2-C3E3-4AE8-BCB8-0A420DDB134B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57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8FCF96-072F-475E-AA35-2AABFDC8E30B}" type="slidenum">
              <a:rPr lang="en-CA" altLang="en-US" smtClean="0"/>
              <a:pPr>
                <a:spcBef>
                  <a:spcPct val="0"/>
                </a:spcBef>
              </a:pPr>
              <a:t>11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33332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8FCF96-072F-475E-AA35-2AABFDC8E30B}" type="slidenum">
              <a:rPr lang="en-CA" altLang="en-US" smtClean="0"/>
              <a:pPr>
                <a:spcBef>
                  <a:spcPct val="0"/>
                </a:spcBef>
              </a:pPr>
              <a:t>12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051579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8FCF96-072F-475E-AA35-2AABFDC8E30B}" type="slidenum">
              <a:rPr lang="en-CA" altLang="en-US" smtClean="0"/>
              <a:pPr>
                <a:spcBef>
                  <a:spcPct val="0"/>
                </a:spcBef>
              </a:pPr>
              <a:t>13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765812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34D694-72C3-4B7F-9490-4DFD1B8A59F2}" type="slidenum">
              <a:rPr lang="en-CA" altLang="en-US" smtClean="0"/>
              <a:pPr>
                <a:spcBef>
                  <a:spcPct val="0"/>
                </a:spcBef>
              </a:pPr>
              <a:t>14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161254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77CB61-C077-4360-9BFE-374A56745776}" type="slidenum">
              <a:rPr lang="en-CA" altLang="en-US" smtClean="0"/>
              <a:pPr>
                <a:spcBef>
                  <a:spcPct val="0"/>
                </a:spcBef>
              </a:pPr>
              <a:t>15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43485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6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43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69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4991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3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58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5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9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9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6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5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9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6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2EDC-E8D5-4FB6-B9DD-DBA7BB7BF4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04C8CF-2017-4408-BF58-44252D971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WITH PROCUREMENT REFORM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CARIBBEAN PERSPECTIVE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November 29, 2016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Presented by: Cheryl Mathurin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06545"/>
            <a:ext cx="8314561" cy="917306"/>
          </a:xfrm>
        </p:spPr>
        <p:txBody>
          <a:bodyPr/>
          <a:lstStyle/>
          <a:p>
            <a:r>
              <a:rPr lang="en-US" dirty="0" smtClean="0"/>
              <a:t>Challenges In The Caribbean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691" y="1606731"/>
            <a:ext cx="9074921" cy="48724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POLITICAL CLIMATE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BENEFITS VS COST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TIME – 5 YEARS TO SHOW RESULTS AND IMPACT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TRANSLATING INTENDED IMPACTS THROUGH PUBLIC 					PROCURMENT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Improve quality of learning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provide access to health care, basic infrastructure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Translating policies to impact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STANDARDS </a:t>
            </a:r>
            <a:r>
              <a:rPr lang="en-US" dirty="0" err="1" smtClean="0"/>
              <a:t>e.g</a:t>
            </a:r>
            <a:r>
              <a:rPr lang="en-US" dirty="0" smtClean="0"/>
              <a:t> construction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45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1992313" y="188914"/>
            <a:ext cx="7886700" cy="936625"/>
          </a:xfrm>
        </p:spPr>
        <p:txBody>
          <a:bodyPr>
            <a:normAutofit/>
          </a:bodyPr>
          <a:lstStyle/>
          <a:p>
            <a:r>
              <a:rPr lang="en-CA" altLang="en-US" dirty="0" smtClean="0">
                <a:latin typeface="Baskerville Old Face" panose="02020602080505020303" pitchFamily="18" charset="0"/>
              </a:rPr>
              <a:t>Challenges in the Caribbean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 bwMode="auto">
          <a:xfrm>
            <a:off x="1763486" y="1125539"/>
            <a:ext cx="8418739" cy="5303836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buFont typeface="Arial" panose="020B0604020202020204" pitchFamily="34" charset="0"/>
              <a:buNone/>
            </a:pPr>
            <a:endParaRPr lang="en-CA" altLang="en-US" b="1" u="sng" dirty="0" smtClean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CA" altLang="en-US" sz="2900" b="1" u="sng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LEGAL</a:t>
            </a:r>
            <a:endParaRPr lang="en-CA" altLang="en-US" b="1" u="sng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CA" altLang="en-US" sz="3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Ethics and </a:t>
            </a:r>
            <a:r>
              <a:rPr lang="en-CA" altLang="en-US" sz="3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Corruption – Changing the “mindset”/ Change Management</a:t>
            </a:r>
          </a:p>
          <a:p>
            <a:endParaRPr lang="en-CA" altLang="en-US" sz="3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CA" altLang="en-US" sz="3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Harmonization of procurement </a:t>
            </a:r>
            <a:r>
              <a:rPr lang="en-CA" altLang="en-US" sz="3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environments</a:t>
            </a:r>
          </a:p>
          <a:p>
            <a:r>
              <a:rPr lang="en-CA" altLang="en-US" sz="3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CA" altLang="en-US" sz="3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             Centralised vs Decentralized</a:t>
            </a:r>
          </a:p>
          <a:p>
            <a:pPr marL="1828800" lvl="4" indent="0">
              <a:buNone/>
            </a:pPr>
            <a:r>
              <a:rPr lang="en-CA" altLang="en-US" sz="31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Fiscal space – debt</a:t>
            </a:r>
          </a:p>
          <a:p>
            <a:pPr marL="1828800" lvl="4" indent="0">
              <a:buNone/>
            </a:pPr>
            <a:r>
              <a:rPr lang="en-GB" sz="3300" dirty="0" smtClean="0">
                <a:solidFill>
                  <a:srgbClr val="FF0000"/>
                </a:solidFill>
              </a:rPr>
              <a:t>Differences   in the </a:t>
            </a:r>
            <a:r>
              <a:rPr lang="en-GB" sz="3300" dirty="0">
                <a:solidFill>
                  <a:srgbClr val="FF0000"/>
                </a:solidFill>
              </a:rPr>
              <a:t>taxation, </a:t>
            </a:r>
            <a:r>
              <a:rPr lang="en-GB" sz="3300" dirty="0" smtClean="0">
                <a:solidFill>
                  <a:srgbClr val="FF0000"/>
                </a:solidFill>
              </a:rPr>
              <a:t>employment and </a:t>
            </a:r>
            <a:r>
              <a:rPr lang="en-GB" sz="3300" dirty="0">
                <a:solidFill>
                  <a:srgbClr val="FF0000"/>
                </a:solidFill>
              </a:rPr>
              <a:t>subsidy systems </a:t>
            </a:r>
            <a:endParaRPr lang="en-GB" sz="3300" dirty="0" smtClean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endParaRPr lang="en-CA" altLang="en-US" sz="3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CA" altLang="en-US" sz="3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Political </a:t>
            </a:r>
            <a:r>
              <a:rPr lang="en-CA" altLang="en-US" sz="3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interference</a:t>
            </a:r>
          </a:p>
          <a:p>
            <a:endParaRPr lang="en-CA" altLang="en-US" sz="3000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CA" altLang="en-US" sz="3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Policy Changes – change in Governments</a:t>
            </a:r>
          </a:p>
          <a:p>
            <a:pPr>
              <a:buFont typeface="Arial" panose="020B0604020202020204" pitchFamily="34" charset="0"/>
              <a:buNone/>
            </a:pPr>
            <a:endParaRPr lang="en-CA" altLang="en-US" u="sng" dirty="0" smtClean="0">
              <a:latin typeface="Baskerville Old Face" panose="02020602080505020303" pitchFamily="18" charset="0"/>
            </a:endParaRPr>
          </a:p>
          <a:p>
            <a:endParaRPr lang="en-CA" altLang="en-US" dirty="0" smtClean="0"/>
          </a:p>
          <a:p>
            <a:endParaRPr lang="en-CA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D2F438-8542-4AEA-A5C2-7528D448027A}" type="datetime1">
              <a:rPr lang="en-US"/>
              <a:pPr>
                <a:defRPr/>
              </a:pPr>
              <a:t>3/1/2017</a:t>
            </a:fld>
            <a:endParaRPr lang="en-CA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A86BDFD-8911-4010-8673-44A93A42BFCB}" type="slidenum">
              <a:rPr lang="en-CA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CA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1992313" y="188914"/>
            <a:ext cx="7886700" cy="936625"/>
          </a:xfrm>
        </p:spPr>
        <p:txBody>
          <a:bodyPr>
            <a:normAutofit/>
          </a:bodyPr>
          <a:lstStyle/>
          <a:p>
            <a:r>
              <a:rPr lang="en-CA" altLang="en-US" dirty="0" smtClean="0">
                <a:latin typeface="Baskerville Old Face" panose="02020602080505020303" pitchFamily="18" charset="0"/>
              </a:rPr>
              <a:t>Challenges in the Caribbean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 bwMode="auto">
          <a:xfrm>
            <a:off x="1952625" y="1285875"/>
            <a:ext cx="8229600" cy="51435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Arial" panose="020B0604020202020204" pitchFamily="34" charset="0"/>
              <a:buNone/>
            </a:pPr>
            <a:endParaRPr lang="en-CA" altLang="en-US" u="sng" dirty="0" smtClean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CA" altLang="en-US" b="1" u="sng" dirty="0" smtClean="0">
                <a:latin typeface="Baskerville Old Face" panose="02020602080505020303" pitchFamily="18" charset="0"/>
              </a:rPr>
              <a:t>ORGANIZATIONAL</a:t>
            </a:r>
          </a:p>
          <a:p>
            <a:r>
              <a:rPr lang="en-CA" altLang="en-US" sz="3000" dirty="0" smtClean="0">
                <a:latin typeface="Baskerville Old Face" panose="02020602080505020303" pitchFamily="18" charset="0"/>
              </a:rPr>
              <a:t>Lack of a comprehensive approach to the reform:   			Absence of Public Sector Reform</a:t>
            </a:r>
          </a:p>
          <a:p>
            <a:r>
              <a:rPr lang="en-CA" altLang="en-US" sz="3200" dirty="0">
                <a:latin typeface="Baskerville Old Face" panose="02020602080505020303" pitchFamily="18" charset="0"/>
              </a:rPr>
              <a:t>Weak – Financial Management Systems </a:t>
            </a:r>
            <a:r>
              <a:rPr lang="en-CA" altLang="en-US" sz="3200" dirty="0" smtClean="0">
                <a:latin typeface="Baskerville Old Face" panose="02020602080505020303" pitchFamily="18" charset="0"/>
              </a:rPr>
              <a:t>            				Budgeting </a:t>
            </a:r>
            <a:r>
              <a:rPr lang="en-CA" altLang="en-US" sz="3200" dirty="0">
                <a:latin typeface="Baskerville Old Face" panose="02020602080505020303" pitchFamily="18" charset="0"/>
              </a:rPr>
              <a:t>and Planning </a:t>
            </a:r>
          </a:p>
          <a:p>
            <a:pPr marL="1828800" lvl="4" indent="0">
              <a:buNone/>
            </a:pPr>
            <a:r>
              <a:rPr lang="en-CA" altLang="en-US" sz="2800" dirty="0">
                <a:latin typeface="Baskerville Old Face" panose="02020602080505020303" pitchFamily="18" charset="0"/>
              </a:rPr>
              <a:t>Silo Operations</a:t>
            </a:r>
          </a:p>
          <a:p>
            <a:pPr lvl="4"/>
            <a:r>
              <a:rPr lang="en-CA" altLang="en-US" sz="2800" dirty="0">
                <a:latin typeface="Baskerville Old Face" panose="02020602080505020303" pitchFamily="18" charset="0"/>
              </a:rPr>
              <a:t>Inexperienced staff</a:t>
            </a:r>
          </a:p>
          <a:p>
            <a:r>
              <a:rPr lang="en-CA" altLang="en-US" sz="3000" dirty="0" smtClean="0">
                <a:latin typeface="Baskerville Old Face" panose="02020602080505020303" pitchFamily="18" charset="0"/>
              </a:rPr>
              <a:t>Weak </a:t>
            </a:r>
            <a:r>
              <a:rPr lang="en-CA" altLang="en-US" sz="3000" dirty="0">
                <a:latin typeface="Baskerville Old Face" panose="02020602080505020303" pitchFamily="18" charset="0"/>
              </a:rPr>
              <a:t>institutions – Internal and External </a:t>
            </a:r>
            <a:r>
              <a:rPr lang="en-CA" altLang="en-US" sz="3000" dirty="0" smtClean="0">
                <a:latin typeface="Baskerville Old Face" panose="02020602080505020303" pitchFamily="18" charset="0"/>
              </a:rPr>
              <a:t>Audit</a:t>
            </a:r>
          </a:p>
          <a:p>
            <a:r>
              <a:rPr lang="en-CA" altLang="en-US" sz="3000" dirty="0" smtClean="0">
                <a:latin typeface="Baskerville Old Face" panose="02020602080505020303" pitchFamily="18" charset="0"/>
              </a:rPr>
              <a:t>Non Functioning Public Accounts Committee</a:t>
            </a:r>
            <a:endParaRPr lang="en-CA" altLang="en-US" sz="3000" dirty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CA" altLang="en-US" b="1" dirty="0" smtClean="0"/>
          </a:p>
          <a:p>
            <a:endParaRPr lang="en-CA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D2F438-8542-4AEA-A5C2-7528D448027A}" type="datetime1">
              <a:rPr lang="en-US"/>
              <a:pPr>
                <a:defRPr/>
              </a:pPr>
              <a:t>3/1/2017</a:t>
            </a:fld>
            <a:endParaRPr lang="en-CA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A86BDFD-8911-4010-8673-44A93A42BFCB}" type="slidenum">
              <a:rPr lang="en-CA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CA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1992313" y="188914"/>
            <a:ext cx="7886700" cy="936625"/>
          </a:xfrm>
        </p:spPr>
        <p:txBody>
          <a:bodyPr>
            <a:normAutofit/>
          </a:bodyPr>
          <a:lstStyle/>
          <a:p>
            <a:r>
              <a:rPr lang="en-CA" altLang="en-US" dirty="0" smtClean="0">
                <a:latin typeface="Baskerville Old Face" panose="02020602080505020303" pitchFamily="18" charset="0"/>
              </a:rPr>
              <a:t>Challenges in the Caribbean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 bwMode="auto">
          <a:xfrm>
            <a:off x="1952625" y="1285875"/>
            <a:ext cx="8229600" cy="51435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buFont typeface="Arial" panose="020B0604020202020204" pitchFamily="34" charset="0"/>
              <a:buNone/>
            </a:pPr>
            <a:endParaRPr lang="en-CA" altLang="en-US" u="sng" dirty="0" smtClean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CA" altLang="en-US" b="1" u="sng" dirty="0" smtClean="0">
                <a:latin typeface="Baskerville Old Face" panose="02020602080505020303" pitchFamily="18" charset="0"/>
              </a:rPr>
              <a:t>ORGANIZATIONAL</a:t>
            </a:r>
          </a:p>
          <a:p>
            <a:endParaRPr lang="en-CA" altLang="en-US" sz="3000" dirty="0" smtClean="0">
              <a:latin typeface="Baskerville Old Face" panose="02020602080505020303" pitchFamily="18" charset="0"/>
            </a:endParaRPr>
          </a:p>
          <a:p>
            <a:r>
              <a:rPr lang="en-CA" altLang="en-US" sz="3000" dirty="0" smtClean="0">
                <a:latin typeface="Baskerville Old Face" panose="02020602080505020303" pitchFamily="18" charset="0"/>
              </a:rPr>
              <a:t>Lack of Strategic Direction</a:t>
            </a:r>
          </a:p>
          <a:p>
            <a:r>
              <a:rPr lang="en-CA" altLang="en-US" sz="3000" dirty="0" smtClean="0">
                <a:latin typeface="Baskerville Old Face" panose="02020602080505020303" pitchFamily="18" charset="0"/>
              </a:rPr>
              <a:t>Overlap </a:t>
            </a:r>
            <a:r>
              <a:rPr lang="en-CA" altLang="en-US" sz="3000" dirty="0">
                <a:latin typeface="Baskerville Old Face" panose="02020602080505020303" pitchFamily="18" charset="0"/>
              </a:rPr>
              <a:t>of roles and duplication </a:t>
            </a:r>
            <a:endParaRPr lang="en-CA" altLang="en-US" sz="3000" dirty="0" smtClean="0">
              <a:latin typeface="Baskerville Old Face" panose="02020602080505020303" pitchFamily="18" charset="0"/>
            </a:endParaRPr>
          </a:p>
          <a:p>
            <a:r>
              <a:rPr lang="en-CA" altLang="en-US" sz="3000" dirty="0" smtClean="0">
                <a:latin typeface="Baskerville Old Face" panose="02020602080505020303" pitchFamily="18" charset="0"/>
              </a:rPr>
              <a:t>Limited human resource particularly in the smaller member states</a:t>
            </a:r>
          </a:p>
          <a:p>
            <a:r>
              <a:rPr lang="en-CA" altLang="en-US" sz="3000" dirty="0" smtClean="0">
                <a:latin typeface="Baskerville Old Face" panose="02020602080505020303" pitchFamily="18" charset="0"/>
              </a:rPr>
              <a:t>Changes </a:t>
            </a:r>
            <a:r>
              <a:rPr lang="en-CA" altLang="en-US" sz="3000" dirty="0">
                <a:latin typeface="Baskerville Old Face" panose="02020602080505020303" pitchFamily="18" charset="0"/>
              </a:rPr>
              <a:t>in senior staff = loss of corporate </a:t>
            </a:r>
            <a:r>
              <a:rPr lang="en-CA" altLang="en-US" sz="3000" dirty="0" smtClean="0">
                <a:latin typeface="Baskerville Old Face" panose="02020602080505020303" pitchFamily="18" charset="0"/>
              </a:rPr>
              <a:t>memory</a:t>
            </a:r>
          </a:p>
          <a:p>
            <a:endParaRPr lang="en-CA" altLang="en-US" sz="3000" dirty="0">
              <a:latin typeface="Baskerville Old Face" panose="02020602080505020303" pitchFamily="18" charset="0"/>
            </a:endParaRPr>
          </a:p>
          <a:p>
            <a:r>
              <a:rPr lang="en-CA" altLang="en-US" sz="2800" dirty="0">
                <a:latin typeface="Baskerville Old Face" panose="02020602080505020303" pitchFamily="18" charset="0"/>
              </a:rPr>
              <a:t>Inadequate Oversight (M&amp;E ) due to conflicting roles/ legislation</a:t>
            </a:r>
          </a:p>
          <a:p>
            <a:pPr>
              <a:buFont typeface="Arial" panose="020B0604020202020204" pitchFamily="34" charset="0"/>
              <a:buNone/>
            </a:pPr>
            <a:endParaRPr lang="en-CA" altLang="en-US" sz="3200" dirty="0"/>
          </a:p>
          <a:p>
            <a:endParaRPr lang="en-CA" altLang="en-US" sz="3000" dirty="0">
              <a:latin typeface="Baskerville Old Face" panose="02020602080505020303" pitchFamily="18" charset="0"/>
            </a:endParaRPr>
          </a:p>
          <a:p>
            <a:endParaRPr lang="en-CA" altLang="en-US" sz="3000" dirty="0" smtClean="0">
              <a:latin typeface="Baskerville Old Face" panose="02020602080505020303" pitchFamily="18" charset="0"/>
            </a:endParaRPr>
          </a:p>
          <a:p>
            <a:endParaRPr lang="en-CA" altLang="en-US" sz="3000" dirty="0"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CA" altLang="en-US" b="1" dirty="0" smtClean="0"/>
          </a:p>
          <a:p>
            <a:endParaRPr lang="en-CA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D2F438-8542-4AEA-A5C2-7528D448027A}" type="datetime1">
              <a:rPr lang="en-US"/>
              <a:pPr>
                <a:defRPr/>
              </a:pPr>
              <a:t>3/1/2017</a:t>
            </a:fld>
            <a:endParaRPr lang="en-CA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A86BDFD-8911-4010-8673-44A93A42BFCB}" type="slidenum">
              <a:rPr lang="en-CA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CA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en-US" sz="4800" dirty="0" smtClean="0">
                <a:latin typeface="Baskerville Old Face" panose="02020602080505020303" pitchFamily="18" charset="0"/>
              </a:rPr>
              <a:t>Challenges in the Caribbean</a:t>
            </a:r>
            <a:endParaRPr lang="en-CA" altLang="en-US" sz="4800" dirty="0">
              <a:latin typeface="Baskerville Old Face" panose="02020602080505020303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CA" altLang="en-US" sz="2800" b="1" u="sng" dirty="0" smtClean="0">
                <a:latin typeface="Baskerville Old Face" panose="02020602080505020303" pitchFamily="18" charset="0"/>
              </a:rPr>
              <a:t>RESOURCES</a:t>
            </a:r>
          </a:p>
          <a:p>
            <a:r>
              <a:rPr lang="en-CA" altLang="en-US" sz="36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Funding for the smaller Members in the Region</a:t>
            </a:r>
          </a:p>
          <a:p>
            <a:endParaRPr lang="en-CA" altLang="en-US" sz="3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CA" alt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CA" altLang="en-US" sz="36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Professionalization (Training  and Certification)</a:t>
            </a:r>
            <a:endParaRPr lang="en-CA" altLang="en-US" sz="3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endParaRPr lang="en-CA" altLang="en-US" sz="3600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CA" altLang="en-US" sz="36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Limited  </a:t>
            </a:r>
            <a:r>
              <a:rPr lang="en-CA" alt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skills/experience</a:t>
            </a:r>
          </a:p>
          <a:p>
            <a:r>
              <a:rPr lang="en-CA" alt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Poor </a:t>
            </a:r>
            <a:r>
              <a:rPr lang="en-CA" altLang="en-US" sz="36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infrastructure – Information Technology Systems</a:t>
            </a:r>
            <a:endParaRPr lang="en-CA" altLang="en-US" sz="3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n-CA" alt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Especially for records retention</a:t>
            </a:r>
          </a:p>
          <a:p>
            <a:endParaRPr lang="en-CA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C2F15-DB9B-41BA-87C2-E773445FC24A}" type="datetime1">
              <a:rPr lang="en-US"/>
              <a:pPr>
                <a:defRPr/>
              </a:pPr>
              <a:t>3/1/2017</a:t>
            </a:fld>
            <a:endParaRPr lang="en-CA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A9AD181-07E3-4A4A-B2C1-166F52A1FA05}" type="slidenum">
              <a:rPr lang="en-CA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CA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000" dirty="0" smtClean="0">
                <a:latin typeface="Baskerville Old Face" panose="02020602080505020303" pitchFamily="18" charset="0"/>
              </a:rPr>
              <a:t>Challenges in the Caribbean</a:t>
            </a:r>
            <a:endParaRPr lang="en-CA" alt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  <a:defRPr/>
            </a:pPr>
            <a:r>
              <a:rPr lang="en-CA" sz="5100" b="1" u="sng" dirty="0">
                <a:latin typeface="Baskerville Old Face" panose="02020602080505020303" pitchFamily="18" charset="0"/>
              </a:rPr>
              <a:t>PROCEDURAL</a:t>
            </a:r>
          </a:p>
          <a:p>
            <a:pPr>
              <a:defRPr/>
            </a:pPr>
            <a:r>
              <a:rPr lang="en-CA" sz="11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Evaluation of </a:t>
            </a:r>
            <a:r>
              <a:rPr lang="en-CA" sz="112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Suppliers</a:t>
            </a:r>
          </a:p>
          <a:p>
            <a:pPr>
              <a:defRPr/>
            </a:pPr>
            <a:endParaRPr lang="en-CA" sz="11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>
              <a:defRPr/>
            </a:pPr>
            <a:r>
              <a:rPr lang="en-CA" sz="112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Absence of Procurement planning (not linked to Budget Planning)</a:t>
            </a:r>
            <a:endParaRPr lang="en-CA" sz="11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>
              <a:defRPr/>
            </a:pPr>
            <a:r>
              <a:rPr lang="en-CA" sz="11200" dirty="0">
                <a:latin typeface="Baskerville Old Face" panose="02020602080505020303" pitchFamily="18" charset="0"/>
              </a:rPr>
              <a:t>Excessive Bureaucratic operations- control</a:t>
            </a:r>
          </a:p>
          <a:p>
            <a:pPr>
              <a:defRPr/>
            </a:pPr>
            <a:r>
              <a:rPr lang="en-CA" sz="11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Supplier Engagement</a:t>
            </a:r>
          </a:p>
          <a:p>
            <a:pPr>
              <a:defRPr/>
            </a:pPr>
            <a:r>
              <a:rPr lang="en-CA" sz="11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Enforcement</a:t>
            </a:r>
          </a:p>
          <a:p>
            <a:pPr>
              <a:buNone/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86229-6E58-4087-8B18-5D722CA98DC6}" type="datetime1">
              <a:rPr lang="en-US"/>
              <a:pPr>
                <a:defRPr/>
              </a:pPr>
              <a:t>3/1/2017</a:t>
            </a:fld>
            <a:endParaRPr lang="en-CA" dirty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E58EEDB-80E0-4644-B85A-47F02FD59D59}" type="slidenum">
              <a:rPr lang="en-CA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en-CA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latin typeface="Baskerville Old Face" panose="02020602080505020303" pitchFamily="18" charset="0"/>
              </a:rPr>
              <a:t>Challenges in the Caribbean Region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1619794" y="1606731"/>
            <a:ext cx="9812920" cy="4990011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CA" altLang="en-US" sz="3200" b="1" u="sng" dirty="0" smtClean="0">
                <a:latin typeface="Baskerville Old Face" panose="02020602080505020303" pitchFamily="18" charset="0"/>
              </a:rPr>
              <a:t>CSME </a:t>
            </a:r>
          </a:p>
          <a:p>
            <a:pPr>
              <a:buFont typeface="Arial" panose="020B0604020202020204" pitchFamily="34" charset="0"/>
              <a:buNone/>
            </a:pPr>
            <a:endParaRPr lang="en-CA" altLang="en-US" sz="3200" b="1" u="sng" dirty="0">
              <a:latin typeface="Baskerville Old Face" panose="02020602080505020303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Need for strong Advocacy / Champion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              </a:t>
            </a:r>
            <a:r>
              <a:rPr lang="en-US" sz="2800" b="1" dirty="0">
                <a:solidFill>
                  <a:schemeClr val="tx1"/>
                </a:solidFill>
              </a:rPr>
              <a:t>AT THE NATIONAL, COTED, COFAB</a:t>
            </a:r>
          </a:p>
          <a:p>
            <a:r>
              <a:rPr lang="en-CA" altLang="en-US" sz="2800" b="1" dirty="0" smtClean="0">
                <a:latin typeface="Baskerville Old Face" panose="02020602080505020303" pitchFamily="18" charset="0"/>
              </a:rPr>
              <a:t>Need for mutual recognition of Professionals – engineers, architects, certifying bodies, economists, public administrators/policy strategists</a:t>
            </a:r>
          </a:p>
          <a:p>
            <a:endParaRPr lang="en-CA" altLang="en-US" sz="2800" b="1" dirty="0" smtClean="0">
              <a:latin typeface="Baskerville Old Face" panose="02020602080505020303" pitchFamily="18" charset="0"/>
            </a:endParaRPr>
          </a:p>
          <a:p>
            <a:pPr lvl="0"/>
            <a:r>
              <a:rPr lang="en-GB" sz="2800" b="1" dirty="0"/>
              <a:t>Need to translate the training material in French (Haiti) as well as PSOPs and SBDs should be translated soon for </a:t>
            </a:r>
            <a:r>
              <a:rPr lang="en-GB" sz="2800" b="1" dirty="0" smtClean="0"/>
              <a:t>consultation</a:t>
            </a:r>
          </a:p>
          <a:p>
            <a:pPr lvl="0"/>
            <a:endParaRPr lang="en-GB" sz="2800" b="1" dirty="0" smtClean="0"/>
          </a:p>
          <a:p>
            <a:pPr lvl="0"/>
            <a:r>
              <a:rPr lang="en-GB" sz="2800" b="1" dirty="0"/>
              <a:t>The platform should have 3 interfaces: English, French and Dutch. Clicking on the flags you should be able to move from a language to the other.</a:t>
            </a:r>
            <a:endParaRPr lang="en-US" sz="2800" b="1" dirty="0"/>
          </a:p>
          <a:p>
            <a:r>
              <a:rPr lang="en-GB" dirty="0"/>
              <a:t> </a:t>
            </a:r>
            <a:endParaRPr lang="en-US" dirty="0"/>
          </a:p>
          <a:p>
            <a:pPr lvl="0"/>
            <a:endParaRPr lang="en-US" dirty="0"/>
          </a:p>
          <a:p>
            <a:endParaRPr lang="en-CA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86229-6E58-4087-8B18-5D722CA98DC6}" type="datetime1">
              <a:rPr lang="en-US"/>
              <a:pPr>
                <a:defRPr/>
              </a:pPr>
              <a:t>3/1/2017</a:t>
            </a:fld>
            <a:endParaRPr lang="en-CA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AA733C0-ED35-4C1E-9F7C-6CF2EF12410B}" type="slidenum">
              <a:rPr lang="en-CA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en-CA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000" dirty="0" smtClean="0">
                <a:latin typeface="Baskerville Old Face" panose="02020602080505020303" pitchFamily="18" charset="0"/>
              </a:rPr>
              <a:t>Challenges in the Caribbean Region</a:t>
            </a:r>
            <a:endParaRPr lang="en-CA" alt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113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CA" sz="3600" b="1" u="sng" dirty="0" smtClean="0">
                <a:latin typeface="Baskerville Old Face" panose="02020602080505020303" pitchFamily="18" charset="0"/>
              </a:rPr>
              <a:t>CSME</a:t>
            </a:r>
            <a:endParaRPr lang="en-CA" sz="3600" b="1" u="sng" dirty="0">
              <a:latin typeface="Baskerville Old Face" panose="02020602080505020303" pitchFamily="18" charset="0"/>
            </a:endParaRPr>
          </a:p>
          <a:p>
            <a:pPr marL="0" lvl="1" indent="358775">
              <a:defRPr/>
            </a:pPr>
            <a:r>
              <a:rPr lang="en-CA" sz="3600" dirty="0">
                <a:latin typeface="Baskerville Old Face" panose="02020602080505020303" pitchFamily="18" charset="0"/>
              </a:rPr>
              <a:t>Economic </a:t>
            </a:r>
            <a:r>
              <a:rPr lang="en-CA" sz="3600" dirty="0" smtClean="0">
                <a:latin typeface="Baskerville Old Face" panose="02020602080505020303" pitchFamily="18" charset="0"/>
              </a:rPr>
              <a:t>Recession </a:t>
            </a:r>
            <a:endParaRPr lang="en-CA" sz="3600" dirty="0">
              <a:latin typeface="Baskerville Old Face" panose="02020602080505020303" pitchFamily="18" charset="0"/>
            </a:endParaRPr>
          </a:p>
          <a:p>
            <a:pPr marL="358775" lvl="1" indent="-358775">
              <a:defRPr/>
            </a:pPr>
            <a:r>
              <a:rPr lang="en-CA" sz="3600" dirty="0">
                <a:latin typeface="Baskerville Old Face" panose="02020602080505020303" pitchFamily="18" charset="0"/>
              </a:rPr>
              <a:t>Inflation</a:t>
            </a:r>
          </a:p>
          <a:p>
            <a:pPr marL="358775" lvl="1" indent="-358775">
              <a:defRPr/>
            </a:pPr>
            <a:r>
              <a:rPr lang="en-CA" sz="3600" dirty="0">
                <a:latin typeface="Baskerville Old Face" panose="02020602080505020303" pitchFamily="18" charset="0"/>
              </a:rPr>
              <a:t>Exchange </a:t>
            </a:r>
            <a:r>
              <a:rPr lang="en-CA" sz="3600" dirty="0" smtClean="0">
                <a:latin typeface="Baskerville Old Face" panose="02020602080505020303" pitchFamily="18" charset="0"/>
              </a:rPr>
              <a:t>rate</a:t>
            </a:r>
          </a:p>
          <a:p>
            <a:pPr marL="571500" lvl="1" indent="-571500">
              <a:defRPr/>
            </a:pPr>
            <a:r>
              <a:rPr lang="en-CA" sz="3600" dirty="0" smtClean="0">
                <a:latin typeface="Baskerville Old Face" panose="02020602080505020303" pitchFamily="18" charset="0"/>
              </a:rPr>
              <a:t>Vulnerabilities to Climate Change and Weather Related Phenomena</a:t>
            </a:r>
          </a:p>
          <a:p>
            <a:pPr marL="358775" lvl="1" indent="-358775">
              <a:defRPr/>
            </a:pP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B8E86-FA7B-465D-97D8-D4640477CEA8}" type="datetime1">
              <a:rPr lang="en-US"/>
              <a:pPr>
                <a:defRPr/>
              </a:pPr>
              <a:t>3/1/2017</a:t>
            </a:fld>
            <a:endParaRPr lang="en-CA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CCBCD1F-63A9-4039-9B18-77DE2F129FA3}" type="slidenum">
              <a:rPr lang="en-CA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en-CA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Baskerville Old Face" panose="02020602080505020303" pitchFamily="18" charset="0"/>
              </a:rPr>
              <a:t>MAKING THE PARADIGM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111" y="1498140"/>
            <a:ext cx="9097314" cy="475831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3500" b="1" dirty="0" smtClean="0">
                <a:solidFill>
                  <a:schemeClr val="tx1"/>
                </a:solidFill>
              </a:rPr>
              <a:t>NETWORKS – INGP</a:t>
            </a:r>
          </a:p>
          <a:p>
            <a:pPr>
              <a:defRPr/>
            </a:pPr>
            <a:endParaRPr lang="en-US" sz="35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500" b="1" dirty="0" smtClean="0">
                <a:solidFill>
                  <a:schemeClr val="tx1"/>
                </a:solidFill>
              </a:rPr>
              <a:t>CSME TASKFORCE – COORDINATED APPROACH TO REFORM</a:t>
            </a:r>
          </a:p>
          <a:p>
            <a:pPr>
              <a:defRPr/>
            </a:pPr>
            <a:endParaRPr lang="en-US" sz="35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500" b="1" dirty="0" smtClean="0">
                <a:solidFill>
                  <a:schemeClr val="tx1"/>
                </a:solidFill>
              </a:rPr>
              <a:t>INCREASED FOCUS ON REFORMS : LEGISLATIONS, ORGANISATIONAL CHANGE, CAPACITY BUILDING</a:t>
            </a:r>
          </a:p>
          <a:p>
            <a:pPr>
              <a:defRPr/>
            </a:pPr>
            <a:endParaRPr lang="en-US" sz="35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500" b="1" dirty="0" smtClean="0">
                <a:solidFill>
                  <a:schemeClr val="tx1"/>
                </a:solidFill>
              </a:rPr>
              <a:t>ADVANCING PROFESSIONAL KNOWLEDGE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0D958-03F5-4495-BCB3-6F56186E874F}" type="slidenum">
              <a:rPr lang="en-CA" altLang="en-US"/>
              <a:pPr>
                <a:defRPr/>
              </a:pPr>
              <a:t>18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45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Baskerville Old Face" panose="02020602080505020303" pitchFamily="18" charset="0"/>
              </a:rPr>
              <a:t>MAKING THE PARADIGM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322" y="1716833"/>
            <a:ext cx="9181290" cy="41943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CDB – ONLINE TRAINING</a:t>
            </a:r>
          </a:p>
          <a:p>
            <a:pPr marL="0" indent="0">
              <a:buNone/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WORLD BANK ASSISTANCE – OECS – HARMONIZED LEGISLATION,  CERTIFICATION : UTECH AND CIPS</a:t>
            </a:r>
          </a:p>
          <a:p>
            <a:pPr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CARICAD – ASSISTANCE WITH STRATEGIC PLANS TO GUIDE REFORM</a:t>
            </a:r>
          </a:p>
          <a:p>
            <a:pPr marL="0" indent="0">
              <a:buNone/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0D958-03F5-4495-BCB3-6F56186E874F}" type="slidenum">
              <a:rPr lang="en-CA" altLang="en-US"/>
              <a:pPr>
                <a:defRPr/>
              </a:pPr>
              <a:t>19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395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03" y="148281"/>
            <a:ext cx="9695935" cy="115329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029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DRIVING FORCES OF REFORM</a:t>
            </a:r>
            <a:endParaRPr lang="en-029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29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EB8BB6-B4FC-4093-8DCD-053DD322C025}" type="slidenum">
              <a:rPr lang="en-CA" altLang="en-US" sz="10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1532239"/>
            <a:ext cx="11119195" cy="5395782"/>
          </a:xfrm>
          <a:prstGeom prst="rect">
            <a:avLst/>
          </a:prstGeom>
          <a:noFill/>
        </p:spPr>
        <p:txBody>
          <a:bodyPr anchor="ctr">
            <a:normAutofit fontScale="90000" lnSpcReduction="20000"/>
          </a:bodyPr>
          <a:lstStyle/>
          <a:p>
            <a:pPr>
              <a:defRPr/>
            </a:pPr>
            <a:endParaRPr lang="en-029" sz="44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en-029" sz="4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National Economy – taxpayers, Private Sector</a:t>
            </a:r>
          </a:p>
          <a:p>
            <a:pPr>
              <a:defRPr/>
            </a:pPr>
            <a:endParaRPr lang="en-029" sz="44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en-029" sz="4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Regional – Opportunities, Agreements</a:t>
            </a:r>
          </a:p>
          <a:p>
            <a:pPr>
              <a:defRPr/>
            </a:pPr>
            <a:endParaRPr lang="en-029" sz="44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en-029" sz="4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International –Donors, IMF, International Community</a:t>
            </a:r>
          </a:p>
          <a:p>
            <a:pPr>
              <a:defRPr/>
            </a:pPr>
            <a:endParaRPr lang="en-029" sz="44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en-029" sz="4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Global Economy</a:t>
            </a: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endParaRPr lang="en-029" sz="4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029" sz="4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71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Baskerville Old Face" panose="02020602080505020303" pitchFamily="18" charset="0"/>
              </a:rPr>
              <a:t>MAKING THE PARADIGM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322" y="1716833"/>
            <a:ext cx="9181290" cy="41943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RECOGNITION FOR ADVANCES IN PROCUREMENT REFORM</a:t>
            </a: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				LEADERSHIP AWARD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0D958-03F5-4495-BCB3-6F56186E874F}" type="slidenum">
              <a:rPr lang="en-CA" altLang="en-US"/>
              <a:pPr>
                <a:defRPr/>
              </a:pPr>
              <a:t>20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046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>
                <a:latin typeface="Baskerville Old Face" panose="02020602080505020303" pitchFamily="18" charset="0"/>
              </a:rPr>
              <a:t>Procurement Professional – </a:t>
            </a:r>
            <a:br>
              <a:rPr lang="en-US" altLang="en-US" sz="4000" dirty="0" smtClean="0">
                <a:latin typeface="Baskerville Old Face" panose="02020602080505020303" pitchFamily="18" charset="0"/>
              </a:rPr>
            </a:br>
            <a:r>
              <a:rPr lang="en-US" altLang="en-US" sz="4000" i="1" dirty="0" smtClean="0">
                <a:latin typeface="Baskerville Old Face" panose="02020602080505020303" pitchFamily="18" charset="0"/>
              </a:rPr>
              <a:t>“This is a development Tool”</a:t>
            </a:r>
            <a:endParaRPr lang="en-US" altLang="en-US" sz="4000" i="1" dirty="0">
              <a:latin typeface="Baskerville Old Face" panose="02020602080505020303" pitchFamily="18" charset="0"/>
            </a:endParaRP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3200" dirty="0">
                <a:latin typeface="Baskerville Old Face" panose="02020602080505020303" pitchFamily="18" charset="0"/>
              </a:rPr>
              <a:t> </a:t>
            </a:r>
            <a:r>
              <a:rPr lang="en-US" altLang="en-US" sz="3200" dirty="0" smtClean="0">
                <a:latin typeface="Baskerville Old Face" panose="02020602080505020303" pitchFamily="18" charset="0"/>
              </a:rPr>
              <a:t>To deliver </a:t>
            </a:r>
            <a:r>
              <a:rPr lang="en-US" altLang="en-US" sz="3200" dirty="0">
                <a:latin typeface="Baskerville Old Face" panose="02020602080505020303" pitchFamily="18" charset="0"/>
              </a:rPr>
              <a:t>value for money </a:t>
            </a:r>
            <a:r>
              <a:rPr lang="en-US" altLang="en-US" sz="3200" b="1" i="1" dirty="0" smtClean="0">
                <a:latin typeface="Baskerville Old Face" panose="02020602080505020303" pitchFamily="18" charset="0"/>
              </a:rPr>
              <a:t>“we require”</a:t>
            </a:r>
            <a:r>
              <a:rPr lang="en-US" alt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altLang="en-US" sz="3200" b="1" dirty="0" smtClean="0">
                <a:latin typeface="Baskerville Old Face" panose="02020602080505020303" pitchFamily="18" charset="0"/>
              </a:rPr>
              <a:t>knowledge</a:t>
            </a:r>
            <a:r>
              <a:rPr lang="en-US" alt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altLang="en-US" sz="3200" dirty="0">
                <a:latin typeface="Baskerville Old Face" panose="02020602080505020303" pitchFamily="18" charset="0"/>
              </a:rPr>
              <a:t>of law, business practices, market segments, economic development issues, financial management , monitoring, evaluation and reporting, contract management and risk </a:t>
            </a:r>
            <a:r>
              <a:rPr lang="en-US" altLang="en-US" sz="3200" dirty="0" smtClean="0">
                <a:latin typeface="Baskerville Old Face" panose="02020602080505020303" pitchFamily="18" charset="0"/>
              </a:rPr>
              <a:t>management.</a:t>
            </a:r>
          </a:p>
          <a:p>
            <a:pPr>
              <a:defRPr/>
            </a:pPr>
            <a:r>
              <a:rPr lang="en-US" altLang="en-US" sz="3200" dirty="0" smtClean="0">
                <a:latin typeface="Baskerville Old Face" panose="02020602080505020303" pitchFamily="18" charset="0"/>
              </a:rPr>
              <a:t>Therefore this is NOT a </a:t>
            </a:r>
            <a:r>
              <a:rPr lang="en-US" altLang="en-US" sz="3200" dirty="0">
                <a:latin typeface="Baskerville Old Face" panose="02020602080505020303" pitchFamily="18" charset="0"/>
              </a:rPr>
              <a:t>clerical </a:t>
            </a:r>
            <a:r>
              <a:rPr lang="en-US" altLang="en-US" sz="3200" dirty="0" smtClean="0">
                <a:latin typeface="Baskerville Old Face" panose="02020602080505020303" pitchFamily="18" charset="0"/>
              </a:rPr>
              <a:t>Job .</a:t>
            </a:r>
            <a:endParaRPr lang="en-US" altLang="en-US" sz="3200" dirty="0">
              <a:latin typeface="Baskerville Old Face" panose="02020602080505020303" pitchFamily="18" charset="0"/>
            </a:endParaRPr>
          </a:p>
          <a:p>
            <a:pPr marL="109537" indent="0">
              <a:buNone/>
              <a:defRPr/>
            </a:pPr>
            <a:r>
              <a:rPr lang="en-US" altLang="en-US" sz="3200" dirty="0">
                <a:latin typeface="Baskerville Old Face" panose="020206020805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11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FOR MORE INFORMATION 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CONTACT: Cheryl </a:t>
            </a:r>
            <a:r>
              <a:rPr lang="en-US" dirty="0">
                <a:latin typeface="Comic Sans MS" panose="030F0702030302020204" pitchFamily="66" charset="0"/>
              </a:rPr>
              <a:t>Mathurin – Saint </a:t>
            </a:r>
            <a:r>
              <a:rPr lang="en-US" dirty="0" smtClean="0">
                <a:latin typeface="Comic Sans MS" panose="030F0702030302020204" pitchFamily="66" charset="0"/>
              </a:rPr>
              <a:t>Lucia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         Chairperson – CSME TASK FORCE ON PUBLIC PROCUREMENT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520" y="2303417"/>
            <a:ext cx="8915400" cy="3777622"/>
          </a:xfrm>
        </p:spPr>
        <p:txBody>
          <a:bodyPr>
            <a:normAutofit/>
          </a:bodyPr>
          <a:lstStyle/>
          <a:p>
            <a:pPr marL="75438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600" dirty="0"/>
              <a:t>CSME 20% of GDP 15.90Billion; (2015 IMF)</a:t>
            </a:r>
          </a:p>
          <a:p>
            <a:pPr marL="75438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sz="2600" dirty="0" smtClean="0"/>
          </a:p>
          <a:p>
            <a:pPr marL="75438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600" dirty="0" smtClean="0"/>
              <a:t>CARIFORUM </a:t>
            </a:r>
            <a:r>
              <a:rPr lang="en-US" sz="2600" dirty="0"/>
              <a:t>20% of GDP US$28.73 Billion in 2015 - biggest markets are Dominican Republic, Trinidad and Tobago and Jamaica (Bahamas, Suriname, OECS, Haiti)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uti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4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6" cy="1121625"/>
          </a:xfrm>
        </p:spPr>
        <p:txBody>
          <a:bodyPr/>
          <a:lstStyle/>
          <a:p>
            <a:r>
              <a:rPr lang="en-US" dirty="0" smtClean="0"/>
              <a:t>MARKET SHARE -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9182" y="1894114"/>
            <a:ext cx="8905429" cy="478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4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497441" cy="766800"/>
          </a:xfrm>
        </p:spPr>
        <p:txBody>
          <a:bodyPr/>
          <a:lstStyle/>
          <a:p>
            <a:r>
              <a:rPr lang="en-US" dirty="0" smtClean="0"/>
              <a:t>INVESTORS PERCEPTIONS 2016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012036"/>
              </p:ext>
            </p:extLst>
          </p:nvPr>
        </p:nvGraphicFramePr>
        <p:xfrm>
          <a:off x="2285999" y="1155555"/>
          <a:ext cx="8660676" cy="5733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3328">
                  <a:extLst>
                    <a:ext uri="{9D8B030D-6E8A-4147-A177-3AD203B41FA5}">
                      <a16:colId xmlns:a16="http://schemas.microsoft.com/office/drawing/2014/main" xmlns="" val="229619862"/>
                    </a:ext>
                  </a:extLst>
                </a:gridCol>
                <a:gridCol w="2185769">
                  <a:extLst>
                    <a:ext uri="{9D8B030D-6E8A-4147-A177-3AD203B41FA5}">
                      <a16:colId xmlns:a16="http://schemas.microsoft.com/office/drawing/2014/main" xmlns="" val="2885080495"/>
                    </a:ext>
                  </a:extLst>
                </a:gridCol>
                <a:gridCol w="1951579">
                  <a:extLst>
                    <a:ext uri="{9D8B030D-6E8A-4147-A177-3AD203B41FA5}">
                      <a16:colId xmlns:a16="http://schemas.microsoft.com/office/drawing/2014/main" xmlns="" val="2434053224"/>
                    </a:ext>
                  </a:extLst>
                </a:gridCol>
              </a:tblGrid>
              <a:tr h="1055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COUNTRY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RANKING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683387"/>
                  </a:ext>
                </a:extLst>
              </a:tr>
              <a:tr h="513361">
                <a:tc>
                  <a:txBody>
                    <a:bodyPr/>
                    <a:lstStyle/>
                    <a:p>
                      <a:pPr marL="0" marR="0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</a:rPr>
                        <a:t>Haiti	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5795161"/>
                  </a:ext>
                </a:extLst>
              </a:tr>
              <a:tr h="513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Guyana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0166723"/>
                  </a:ext>
                </a:extLst>
              </a:tr>
              <a:tr h="1055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Dominicans Republic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1657264"/>
                  </a:ext>
                </a:extLst>
              </a:tr>
              <a:tr h="513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Suriname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70372561"/>
                  </a:ext>
                </a:extLst>
              </a:tr>
              <a:tr h="1055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Trinidad And Tobago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9852308"/>
                  </a:ext>
                </a:extLst>
              </a:tr>
              <a:tr h="513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Jamaica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2554327"/>
                  </a:ext>
                </a:extLst>
              </a:tr>
              <a:tr h="513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Barbados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8897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94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INVESTORS PERCEPTIONS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89539" y="1774372"/>
            <a:ext cx="728103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8288"/>
            <a:ext cx="7554686" cy="75061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PERCEPTION OF THE POLITICIAN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1643743" y="1122726"/>
            <a:ext cx="8229600" cy="5160508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chemeClr val="hlink"/>
              </a:buClr>
              <a:buSzPct val="70000"/>
            </a:pPr>
            <a:r>
              <a:rPr lang="en-US" sz="2800" dirty="0" smtClean="0">
                <a:latin typeface="Baskerville Old Face" panose="02020602080505020303" pitchFamily="18" charset="0"/>
              </a:rPr>
              <a:t>Public Administration Is Weak </a:t>
            </a:r>
          </a:p>
          <a:p>
            <a:pPr>
              <a:buClr>
                <a:schemeClr val="hlink"/>
              </a:buClr>
              <a:buSzPct val="70000"/>
            </a:pPr>
            <a:r>
              <a:rPr lang="en-US" sz="2800" dirty="0" smtClean="0">
                <a:latin typeface="Baskerville Old Face" panose="02020602080505020303" pitchFamily="18" charset="0"/>
              </a:rPr>
              <a:t>Public Administration Does Not Work Well</a:t>
            </a:r>
          </a:p>
          <a:p>
            <a:pPr>
              <a:buClr>
                <a:schemeClr val="hlink"/>
              </a:buClr>
              <a:buSzPct val="70000"/>
            </a:pPr>
            <a:r>
              <a:rPr lang="en-US" sz="2800" dirty="0" smtClean="0">
                <a:latin typeface="Baskerville Old Face" panose="02020602080505020303" pitchFamily="18" charset="0"/>
              </a:rPr>
              <a:t>Ineffective Compared To Private Sector </a:t>
            </a:r>
          </a:p>
          <a:p>
            <a:pPr marL="0" indent="0">
              <a:buClr>
                <a:schemeClr val="hlink"/>
              </a:buClr>
              <a:buSzPct val="70000"/>
              <a:buNone/>
            </a:pPr>
            <a:r>
              <a:rPr lang="en-US" sz="2800" dirty="0">
                <a:latin typeface="Baskerville Old Face" panose="02020602080505020303" pitchFamily="18" charset="0"/>
              </a:rPr>
              <a:t>	</a:t>
            </a:r>
            <a:r>
              <a:rPr lang="en-US" sz="2800" dirty="0" smtClean="0">
                <a:latin typeface="Baskerville Old Face" panose="02020602080505020303" pitchFamily="18" charset="0"/>
              </a:rPr>
              <a:t>	Not Results Oriented</a:t>
            </a:r>
          </a:p>
          <a:p>
            <a:pPr marL="0" indent="0">
              <a:buClr>
                <a:schemeClr val="hlink"/>
              </a:buClr>
              <a:buSzPct val="70000"/>
              <a:buNone/>
            </a:pPr>
            <a:r>
              <a:rPr lang="en-US" sz="2800" dirty="0">
                <a:latin typeface="Baskerville Old Face" panose="02020602080505020303" pitchFamily="18" charset="0"/>
              </a:rPr>
              <a:t>	</a:t>
            </a:r>
            <a:r>
              <a:rPr lang="en-US" sz="2800" dirty="0" smtClean="0">
                <a:latin typeface="Baskerville Old Face" panose="02020602080505020303" pitchFamily="18" charset="0"/>
              </a:rPr>
              <a:t>	Poor performance is acceptable</a:t>
            </a:r>
          </a:p>
          <a:p>
            <a:pPr marL="0" indent="0">
              <a:buClr>
                <a:schemeClr val="hlink"/>
              </a:buClr>
              <a:buSzPct val="70000"/>
              <a:buNone/>
            </a:pPr>
            <a:r>
              <a:rPr lang="en-US" sz="2800" dirty="0">
                <a:latin typeface="Baskerville Old Face" panose="02020602080505020303" pitchFamily="18" charset="0"/>
              </a:rPr>
              <a:t>	</a:t>
            </a:r>
            <a:r>
              <a:rPr lang="en-US" sz="2800" dirty="0" smtClean="0">
                <a:latin typeface="Baskerville Old Face" panose="02020602080505020303" pitchFamily="18" charset="0"/>
              </a:rPr>
              <a:t>	What are the </a:t>
            </a:r>
            <a:r>
              <a:rPr lang="en-US" sz="2800" b="1" i="1" dirty="0" smtClean="0">
                <a:latin typeface="Baskerville Old Face" panose="02020602080505020303" pitchFamily="18" charset="0"/>
              </a:rPr>
              <a:t>“Tangible Results” </a:t>
            </a:r>
            <a:r>
              <a:rPr lang="en-US" sz="2800" dirty="0" smtClean="0">
                <a:latin typeface="Baskerville Old Face" panose="02020602080505020303" pitchFamily="18" charset="0"/>
              </a:rPr>
              <a:t>in the context of 		time and cost in particular re-building</a:t>
            </a:r>
          </a:p>
          <a:p>
            <a:pPr marL="0" indent="0">
              <a:buClr>
                <a:schemeClr val="hlink"/>
              </a:buClr>
              <a:buSzPct val="70000"/>
              <a:buNone/>
            </a:pPr>
            <a:r>
              <a:rPr lang="en-US" altLang="en-US" dirty="0" smtClean="0"/>
              <a:t>		</a:t>
            </a:r>
            <a:r>
              <a:rPr lang="en-US" altLang="en-US" sz="2800" dirty="0" smtClean="0"/>
              <a:t>Culture of “Corruption”</a:t>
            </a:r>
          </a:p>
        </p:txBody>
      </p:sp>
    </p:spTree>
    <p:extLst>
      <p:ext uri="{BB962C8B-B14F-4D97-AF65-F5344CB8AC3E}">
        <p14:creationId xmlns:p14="http://schemas.microsoft.com/office/powerpoint/2010/main" val="427480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8288"/>
            <a:ext cx="7554686" cy="75061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CONCERN OF THE CITIZEN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1643743" y="1122726"/>
            <a:ext cx="8229600" cy="45259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chemeClr val="hlink"/>
              </a:buClr>
              <a:buSzPct val="70000"/>
              <a:buNone/>
            </a:pPr>
            <a:endParaRPr lang="en-US" altLang="en-US" dirty="0" smtClean="0"/>
          </a:p>
          <a:p>
            <a:pPr marL="0" indent="0">
              <a:buClr>
                <a:schemeClr val="hlink"/>
              </a:buClr>
              <a:buSzPct val="70000"/>
              <a:buNone/>
            </a:pPr>
            <a:r>
              <a:rPr lang="en-US" altLang="en-US" sz="3600" dirty="0" smtClean="0">
                <a:latin typeface="Baskerville Old Face" panose="02020602080505020303" pitchFamily="18" charset="0"/>
              </a:rPr>
              <a:t>Should it be, that public procurement is expected to contribute to my quality </a:t>
            </a:r>
            <a:r>
              <a:rPr lang="en-US" altLang="en-US" sz="3600" dirty="0">
                <a:latin typeface="Baskerville Old Face" panose="02020602080505020303" pitchFamily="18" charset="0"/>
              </a:rPr>
              <a:t>of life </a:t>
            </a:r>
            <a:r>
              <a:rPr lang="en-US" altLang="en-US" sz="3600" dirty="0" smtClean="0">
                <a:latin typeface="Baskerville Old Face" panose="02020602080505020303" pitchFamily="18" charset="0"/>
              </a:rPr>
              <a:t>through </a:t>
            </a:r>
            <a:r>
              <a:rPr lang="en-US" altLang="en-US" sz="3600" dirty="0">
                <a:latin typeface="Baskerville Old Face" panose="02020602080505020303" pitchFamily="18" charset="0"/>
              </a:rPr>
              <a:t>community services and </a:t>
            </a:r>
            <a:r>
              <a:rPr lang="en-US" altLang="en-US" sz="3600" dirty="0" smtClean="0">
                <a:latin typeface="Baskerville Old Face" panose="02020602080505020303" pitchFamily="18" charset="0"/>
              </a:rPr>
              <a:t>infrastructure </a:t>
            </a:r>
            <a:r>
              <a:rPr lang="en-US" altLang="en-US" sz="3600" b="1" i="1" dirty="0" smtClean="0">
                <a:latin typeface="Baskerville Old Face" panose="02020602080505020303" pitchFamily="18" charset="0"/>
              </a:rPr>
              <a:t>“why are we always paying for the same things”</a:t>
            </a:r>
            <a:r>
              <a:rPr lang="en-US" altLang="en-US" sz="3600" dirty="0" smtClean="0">
                <a:latin typeface="Baskerville Old Face" panose="02020602080505020303" pitchFamily="18" charset="0"/>
              </a:rPr>
              <a:t> – rebuilding, Increase Unemployment, poor social conditions, limited housing.</a:t>
            </a:r>
            <a:endParaRPr lang="en-US" altLang="en-US" sz="3600" dirty="0">
              <a:latin typeface="Baskerville Old Face" panose="02020602080505020303" pitchFamily="18" charset="0"/>
            </a:endParaRPr>
          </a:p>
          <a:p>
            <a:pPr marL="0" indent="0">
              <a:buClr>
                <a:schemeClr val="hlink"/>
              </a:buClr>
              <a:buSzPct val="70000"/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027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39" y="268287"/>
            <a:ext cx="9248504" cy="854439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PERCEPTION OF THE SUPPLIER COMMUNITY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1643743" y="1122726"/>
            <a:ext cx="8229600" cy="45259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chemeClr val="hlink"/>
              </a:buClr>
              <a:buSzPct val="70000"/>
              <a:buNone/>
            </a:pPr>
            <a:endParaRPr lang="en-US" altLang="en-US" dirty="0" smtClean="0"/>
          </a:p>
          <a:p>
            <a:pPr>
              <a:buClr>
                <a:schemeClr val="hlink"/>
              </a:buClr>
              <a:buSzPct val="70000"/>
            </a:pPr>
            <a:r>
              <a:rPr lang="en-US" altLang="en-US" sz="3600" dirty="0" smtClean="0">
                <a:latin typeface="Baskerville Old Face" panose="02020602080505020303" pitchFamily="18" charset="0"/>
              </a:rPr>
              <a:t>Waste of time</a:t>
            </a:r>
          </a:p>
          <a:p>
            <a:pPr marL="0" indent="0">
              <a:buClr>
                <a:schemeClr val="hlink"/>
              </a:buClr>
              <a:buSzPct val="70000"/>
              <a:buNone/>
            </a:pPr>
            <a:endParaRPr lang="en-US" altLang="en-US" sz="3600" dirty="0">
              <a:latin typeface="Baskerville Old Face" panose="02020602080505020303" pitchFamily="18" charset="0"/>
            </a:endParaRPr>
          </a:p>
          <a:p>
            <a:pPr>
              <a:buClr>
                <a:schemeClr val="hlink"/>
              </a:buClr>
              <a:buSzPct val="70000"/>
            </a:pPr>
            <a:r>
              <a:rPr lang="en-US" altLang="en-US" sz="3600" dirty="0" smtClean="0">
                <a:latin typeface="Baskerville Old Face" panose="02020602080505020303" pitchFamily="18" charset="0"/>
              </a:rPr>
              <a:t>Same people are getting the jobs</a:t>
            </a:r>
          </a:p>
          <a:p>
            <a:pPr marL="0" indent="0">
              <a:buClr>
                <a:schemeClr val="hlink"/>
              </a:buClr>
              <a:buSzPct val="70000"/>
              <a:buNone/>
            </a:pPr>
            <a:endParaRPr lang="en-US" altLang="en-US" sz="3600" dirty="0">
              <a:latin typeface="Baskerville Old Face" panose="02020602080505020303" pitchFamily="18" charset="0"/>
            </a:endParaRPr>
          </a:p>
          <a:p>
            <a:pPr>
              <a:buClr>
                <a:schemeClr val="hlink"/>
              </a:buClr>
              <a:buSzPct val="70000"/>
            </a:pPr>
            <a:r>
              <a:rPr lang="en-US" altLang="en-US" sz="3600" dirty="0" smtClean="0">
                <a:latin typeface="Baskerville Old Face" panose="02020602080505020303" pitchFamily="18" charset="0"/>
              </a:rPr>
              <a:t>Absence of approved standards </a:t>
            </a:r>
            <a:endParaRPr lang="en-US" altLang="en-US" sz="3600" dirty="0">
              <a:latin typeface="Baskerville Old Face" panose="02020602080505020303" pitchFamily="18" charset="0"/>
            </a:endParaRPr>
          </a:p>
          <a:p>
            <a:pPr marL="0" indent="0">
              <a:buClr>
                <a:schemeClr val="hlink"/>
              </a:buClr>
              <a:buSzPct val="70000"/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126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662</TotalTime>
  <Words>645</Words>
  <Application>Microsoft Office PowerPoint</Application>
  <PresentationFormat>Custom</PresentationFormat>
  <Paragraphs>206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Wisp</vt:lpstr>
      <vt:lpstr>CHALLENGES WITH PROCUREMENT REFORM </vt:lpstr>
      <vt:lpstr>DRIVING FORCES OF REFORM</vt:lpstr>
      <vt:lpstr>PROCUREMENT LANDSCAPE</vt:lpstr>
      <vt:lpstr>MARKET SHARE - </vt:lpstr>
      <vt:lpstr>INVESTORS PERCEPTIONS 2016 </vt:lpstr>
      <vt:lpstr>INVESTORS PERCEPTIONS</vt:lpstr>
      <vt:lpstr>PERCEPTION OF THE POLITICIAN</vt:lpstr>
      <vt:lpstr>CONCERN OF THE CITIZEN</vt:lpstr>
      <vt:lpstr>PERCEPTION OF THE SUPPLIER COMMUNITY</vt:lpstr>
      <vt:lpstr>Challenges In The Caribbean</vt:lpstr>
      <vt:lpstr>Challenges in the Caribbean</vt:lpstr>
      <vt:lpstr>Challenges in the Caribbean</vt:lpstr>
      <vt:lpstr>Challenges in the Caribbean</vt:lpstr>
      <vt:lpstr>Challenges in the Caribbean</vt:lpstr>
      <vt:lpstr>Challenges in the Caribbean</vt:lpstr>
      <vt:lpstr>Challenges in the Caribbean Region</vt:lpstr>
      <vt:lpstr>Challenges in the Caribbean Region</vt:lpstr>
      <vt:lpstr>MAKING THE PARADIGM SHIFT</vt:lpstr>
      <vt:lpstr>MAKING THE PARADIGM SHIFT</vt:lpstr>
      <vt:lpstr>MAKING THE PARADIGM SHIFT</vt:lpstr>
      <vt:lpstr>Procurement Professional –  “This is a development Tool”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CARICOM PROCUREMENT SYSTEM</dc:title>
  <dc:creator>Cheryl Mathurin</dc:creator>
  <cp:lastModifiedBy>%username%</cp:lastModifiedBy>
  <cp:revision>59</cp:revision>
  <dcterms:created xsi:type="dcterms:W3CDTF">2016-10-20T19:43:10Z</dcterms:created>
  <dcterms:modified xsi:type="dcterms:W3CDTF">2017-03-01T21:16:32Z</dcterms:modified>
</cp:coreProperties>
</file>